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C6FF"/>
    <a:srgbClr val="E9002F"/>
    <a:srgbClr val="F078EB"/>
    <a:srgbClr val="0000CC"/>
    <a:srgbClr val="888888"/>
    <a:srgbClr val="990000"/>
    <a:srgbClr val="03447C"/>
    <a:srgbClr val="054783"/>
    <a:srgbClr val="D9D9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71" autoAdjust="0"/>
    <p:restoredTop sz="92267" autoAdjust="0"/>
  </p:normalViewPr>
  <p:slideViewPr>
    <p:cSldViewPr snapToGrid="0" snapToObjects="1">
      <p:cViewPr varScale="1">
        <p:scale>
          <a:sx n="89" d="100"/>
          <a:sy n="89" d="100"/>
        </p:scale>
        <p:origin x="184" y="848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gif"/><Relationship Id="rId4" Type="http://schemas.openxmlformats.org/officeDocument/2006/relationships/image" Target="../media/image53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4929778" y="76998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如何检验系统设计方法论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145302" y="763596"/>
              <a:ext cx="1067376" cy="615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知识表达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605530" cy="33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77364" y="1092858"/>
              <a:ext cx="656847" cy="369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504772" y="1846328"/>
            <a:ext cx="3556892" cy="2914544"/>
            <a:chOff x="14977364" y="-90362"/>
            <a:chExt cx="3311009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1799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145302" y="763596"/>
              <a:ext cx="1067376" cy="6157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2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知识表达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605530" cy="3386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05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77364" y="1092858"/>
              <a:ext cx="656847" cy="369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2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671009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代数域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算元集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</a:rPr>
                        <a:t>算符集</a:t>
                      </a:r>
                      <a:endParaRPr lang="en-TW" sz="1800" dirty="0">
                        <a:solidFill>
                          <a:schemeClr val="tx1"/>
                        </a:solidFill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系统代数</a:t>
                      </a:r>
                      <a:r>
                        <a:rPr lang="zh-CN" altLang="en-US" sz="1600" dirty="0"/>
                        <a:t>（</a:t>
                      </a:r>
                      <a:r>
                        <a:rPr lang="en-US" altLang="zh-CN" sz="1600" dirty="0" err="1"/>
                        <a:t>AoS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</a:t>
                      </a:r>
                      <a:r>
                        <a:rPr lang="en-US" altLang="zh-CN" sz="1600" dirty="0" err="1"/>
                        <a:t>encd</a:t>
                      </a:r>
                      <a:r>
                        <a:rPr lang="en-US" altLang="zh-CN" sz="1600" dirty="0"/>
                        <a:t>, </a:t>
                      </a:r>
                      <a:r>
                        <a:rPr lang="en-US" altLang="zh-CN" sz="1600" dirty="0" err="1"/>
                        <a:t>enum</a:t>
                      </a:r>
                      <a:r>
                        <a:rPr lang="en-US" altLang="zh-CN" sz="1600" dirty="0"/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特性域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Properties, P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{&lt;key, value&gt;*} (</a:t>
                      </a:r>
                      <a:r>
                        <a:rPr lang="zh-CN" altLang="en-TW" sz="1600" dirty="0"/>
                        <a:t>键值对</a:t>
                      </a:r>
                      <a:r>
                        <a:rPr lang="en-US" altLang="zh-CN" sz="1600" dirty="0"/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merge, substitute, </a:t>
                      </a:r>
                      <a:r>
                        <a:rPr lang="en-US" altLang="zh-CN" sz="1600" dirty="0" err="1"/>
                        <a:t>interp</a:t>
                      </a:r>
                      <a:r>
                        <a:rPr lang="en-US" altLang="zh-CN" sz="1600" dirty="0"/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/>
                        <a:t>条件域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Boolean Cond, B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{ </a:t>
                      </a:r>
                      <a:r>
                        <a:rPr lang="zh-CN" altLang="en-US" sz="1600" dirty="0"/>
                        <a:t>假设</a:t>
                      </a:r>
                      <a:r>
                        <a:rPr lang="en-US" altLang="zh-CN" sz="1600" dirty="0"/>
                        <a:t>, </a:t>
                      </a:r>
                      <a:r>
                        <a:rPr lang="zh-CN" altLang="en-US" sz="1600" dirty="0"/>
                        <a:t>断言</a:t>
                      </a:r>
                      <a:r>
                        <a:rPr lang="en-US" altLang="zh-CN" sz="1600" dirty="0"/>
                        <a:t>} (</a:t>
                      </a:r>
                      <a:r>
                        <a:rPr lang="zh-CN" altLang="en-US" sz="1600" dirty="0"/>
                        <a:t>布尔表达式</a:t>
                      </a:r>
                      <a:r>
                        <a:rPr lang="en-US" altLang="zh-CN" sz="1600" dirty="0"/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and, or, negate, </a:t>
                      </a:r>
                      <a:r>
                        <a:rPr lang="en-US" altLang="zh-CN" sz="1600" dirty="0" err="1"/>
                        <a:t>interp</a:t>
                      </a:r>
                      <a:r>
                        <a:rPr lang="en-US" altLang="zh-CN" sz="1600" dirty="0"/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/>
                        <a:t>复合域</a:t>
                      </a:r>
                      <a:r>
                        <a:rPr lang="zh-CN" altLang="en-US" sz="1600" dirty="0"/>
                        <a:t> （</a:t>
                      </a:r>
                      <a:r>
                        <a:rPr lang="en-US" altLang="zh-CN" sz="1600" dirty="0"/>
                        <a:t>Composition, C</a:t>
                      </a:r>
                      <a:r>
                        <a:rPr lang="zh-CN" altLang="en-US" sz="1600" dirty="0"/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可表函子(Representable Functors)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1692243" y="1823895"/>
            <a:ext cx="9120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400" dirty="0"/>
              <a:t>Taking a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en-TW" sz="2400" dirty="0"/>
              <a:t>.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en-TW" sz="2400" dirty="0"/>
              <a:t> represents a </a:t>
            </a:r>
            <a:r>
              <a:rPr lang="en-TW" sz="2400" dirty="0">
                <a:latin typeface="ACADEMY ENGRAVED LET PLAIN:1.0" panose="02000000000000000000" pitchFamily="2" charset="0"/>
              </a:rPr>
              <a:t>Namespace</a:t>
            </a:r>
            <a:r>
              <a:rPr lang="en-TW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543705" y="5592096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将系统特征数据，转化为可被后续工作搜索，对比的决策参考数据。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491992" y="3055319"/>
            <a:ext cx="92127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函子是一种可以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穿透多层次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</a:t>
            </a: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例如：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的编码、枚举、评估。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7382322" y="6074348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H="1" flipV="1">
            <a:off x="8227375" y="5752881"/>
            <a:ext cx="2754" cy="32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8829619" y="4908247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994212" y="6128367"/>
            <a:ext cx="1695614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737378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441509" y="4962266"/>
            <a:ext cx="623421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数据均可根据偏序集的结构，转译为不同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语义，以便于跨领域交流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4335A1-00C5-1442-B164-11A52F8D48DE}"/>
              </a:ext>
            </a:extLst>
          </p:cNvPr>
          <p:cNvSpPr txBox="1"/>
          <p:nvPr/>
        </p:nvSpPr>
        <p:spPr>
          <a:xfrm>
            <a:off x="2991457" y="6455810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58D4E8-DC63-C245-928D-5C7B2AB00D97}"/>
              </a:ext>
            </a:extLst>
          </p:cNvPr>
          <p:cNvSpPr txBox="1"/>
          <p:nvPr/>
        </p:nvSpPr>
        <p:spPr>
          <a:xfrm>
            <a:off x="7379566" y="644995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等多层级数据结构后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可靠并可规模化的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DevOps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/CICD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工作流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302212" y="6045301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3437" y="5265915"/>
            <a:ext cx="2209800" cy="145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stCxn id="5" idx="7"/>
            <a:endCxn id="6" idx="1"/>
          </p:cNvCxnSpPr>
          <p:nvPr/>
        </p:nvCxnSpPr>
        <p:spPr>
          <a:xfrm flipV="1">
            <a:off x="3636325" y="5991027"/>
            <a:ext cx="1007112" cy="137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853237" y="5739346"/>
            <a:ext cx="1114438" cy="2516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7675" y="5091288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27555</TotalTime>
  <Words>3303</Words>
  <Application>Microsoft Macintosh PowerPoint</Application>
  <PresentationFormat>Custom</PresentationFormat>
  <Paragraphs>418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7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如何检验系统设计方法论？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可表函子(Representable Functors)</vt:lpstr>
      <vt:lpstr>演示软件功能</vt:lpstr>
      <vt:lpstr>基于系统代数的集成化开发工具</vt:lpstr>
      <vt:lpstr>系统代数AoS的应用案例：</vt:lpstr>
      <vt:lpstr>系统代数（AoS）的研究成果总结：</vt:lpstr>
      <vt:lpstr>将模型转化为&lt;P,B,C&gt;等多层级数据结构后， 其代数化的闭包（Closure）性质创造了 实现连续迭代和评估复杂系统模型的可操作性</vt:lpstr>
      <vt:lpstr>下一步： 根据偏序集的万用性、提炼出可靠并可规模化的DevOps/CICD工作流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2390</cp:revision>
  <dcterms:created xsi:type="dcterms:W3CDTF">2019-11-04T08:46:32Z</dcterms:created>
  <dcterms:modified xsi:type="dcterms:W3CDTF">2021-10-21T03:18:52Z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